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sldIdLst>
    <p:sldId id="256" r:id="rId2"/>
    <p:sldId id="257" r:id="rId3"/>
    <p:sldId id="258" r:id="rId4"/>
    <p:sldId id="262" r:id="rId5"/>
    <p:sldId id="260" r:id="rId6"/>
    <p:sldId id="263" r:id="rId7"/>
    <p:sldId id="264" r:id="rId8"/>
    <p:sldId id="265" r:id="rId9"/>
    <p:sldId id="267" r:id="rId10"/>
    <p:sldId id="266" r:id="rId11"/>
    <p:sldId id="269" r:id="rId12"/>
    <p:sldId id="268" r:id="rId13"/>
    <p:sldId id="270" r:id="rId14"/>
    <p:sldId id="272" r:id="rId15"/>
    <p:sldId id="273" r:id="rId16"/>
    <p:sldId id="271" r:id="rId17"/>
    <p:sldId id="274" r:id="rId18"/>
    <p:sldId id="275" r:id="rId19"/>
    <p:sldId id="276" r:id="rId20"/>
    <p:sldId id="277" r:id="rId21"/>
    <p:sldId id="278" r:id="rId22"/>
    <p:sldId id="279" r:id="rId23"/>
    <p:sldId id="280" r:id="rId24"/>
    <p:sldId id="281" r:id="rId25"/>
  </p:sldIdLst>
  <p:sldSz cx="9144000" cy="6858000" type="screen4x3"/>
  <p:notesSz cx="7077075" cy="936942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412" autoAdjust="0"/>
    <p:restoredTop sz="94615" autoAdjust="0"/>
  </p:normalViewPr>
  <p:slideViewPr>
    <p:cSldViewPr>
      <p:cViewPr>
        <p:scale>
          <a:sx n="60" d="100"/>
          <a:sy n="60" d="100"/>
        </p:scale>
        <p:origin x="-1320" y="-174"/>
      </p:cViewPr>
      <p:guideLst>
        <p:guide orient="horz" pos="2160"/>
        <p:guide pos="2880"/>
      </p:guideLst>
    </p:cSldViewPr>
  </p:slideViewPr>
  <p:outlineViewPr>
    <p:cViewPr>
      <p:scale>
        <a:sx n="33" d="100"/>
        <a:sy n="33" d="100"/>
      </p:scale>
      <p:origin x="0" y="297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66733" cy="468471"/>
          </a:xfrm>
          <a:prstGeom prst="rect">
            <a:avLst/>
          </a:prstGeom>
        </p:spPr>
        <p:txBody>
          <a:bodyPr vert="horz" lIns="93973" tIns="46986" rIns="93973" bIns="46986" rtlCol="0"/>
          <a:lstStyle>
            <a:lvl1pPr algn="l">
              <a:defRPr sz="1200"/>
            </a:lvl1pPr>
          </a:lstStyle>
          <a:p>
            <a:endParaRPr lang="es-MX"/>
          </a:p>
        </p:txBody>
      </p:sp>
      <p:sp>
        <p:nvSpPr>
          <p:cNvPr id="3" name="2 Marcador de fecha"/>
          <p:cNvSpPr>
            <a:spLocks noGrp="1"/>
          </p:cNvSpPr>
          <p:nvPr>
            <p:ph type="dt" idx="1"/>
          </p:nvPr>
        </p:nvSpPr>
        <p:spPr>
          <a:xfrm>
            <a:off x="4008705" y="0"/>
            <a:ext cx="3066733" cy="468471"/>
          </a:xfrm>
          <a:prstGeom prst="rect">
            <a:avLst/>
          </a:prstGeom>
        </p:spPr>
        <p:txBody>
          <a:bodyPr vert="horz" lIns="93973" tIns="46986" rIns="93973" bIns="46986" rtlCol="0"/>
          <a:lstStyle>
            <a:lvl1pPr algn="r">
              <a:defRPr sz="1200"/>
            </a:lvl1pPr>
          </a:lstStyle>
          <a:p>
            <a:fld id="{2A462692-470C-47D4-90B2-1F521881F922}" type="datetimeFigureOut">
              <a:rPr lang="es-MX" smtClean="0"/>
              <a:pPr/>
              <a:t>10/06/2011</a:t>
            </a:fld>
            <a:endParaRPr lang="es-MX"/>
          </a:p>
        </p:txBody>
      </p:sp>
      <p:sp>
        <p:nvSpPr>
          <p:cNvPr id="4" name="3 Marcador de imagen de diapositiva"/>
          <p:cNvSpPr>
            <a:spLocks noGrp="1" noRot="1" noChangeAspect="1"/>
          </p:cNvSpPr>
          <p:nvPr>
            <p:ph type="sldImg" idx="2"/>
          </p:nvPr>
        </p:nvSpPr>
        <p:spPr>
          <a:xfrm>
            <a:off x="1196975" y="703263"/>
            <a:ext cx="4683125" cy="3513137"/>
          </a:xfrm>
          <a:prstGeom prst="rect">
            <a:avLst/>
          </a:prstGeom>
          <a:noFill/>
          <a:ln w="12700">
            <a:solidFill>
              <a:prstClr val="black"/>
            </a:solidFill>
          </a:ln>
        </p:spPr>
        <p:txBody>
          <a:bodyPr vert="horz" lIns="93973" tIns="46986" rIns="93973" bIns="46986" rtlCol="0" anchor="ctr"/>
          <a:lstStyle/>
          <a:p>
            <a:endParaRPr lang="es-MX"/>
          </a:p>
        </p:txBody>
      </p:sp>
      <p:sp>
        <p:nvSpPr>
          <p:cNvPr id="5" name="4 Marcador de notas"/>
          <p:cNvSpPr>
            <a:spLocks noGrp="1"/>
          </p:cNvSpPr>
          <p:nvPr>
            <p:ph type="body" sz="quarter" idx="3"/>
          </p:nvPr>
        </p:nvSpPr>
        <p:spPr>
          <a:xfrm>
            <a:off x="707708" y="4450477"/>
            <a:ext cx="5661660" cy="4216241"/>
          </a:xfrm>
          <a:prstGeom prst="rect">
            <a:avLst/>
          </a:prstGeom>
        </p:spPr>
        <p:txBody>
          <a:bodyPr vert="horz" lIns="93973" tIns="46986" rIns="93973" bIns="46986"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99328"/>
            <a:ext cx="3066733" cy="468471"/>
          </a:xfrm>
          <a:prstGeom prst="rect">
            <a:avLst/>
          </a:prstGeom>
        </p:spPr>
        <p:txBody>
          <a:bodyPr vert="horz" lIns="93973" tIns="46986" rIns="93973" bIns="46986"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4008705" y="8899328"/>
            <a:ext cx="3066733" cy="468471"/>
          </a:xfrm>
          <a:prstGeom prst="rect">
            <a:avLst/>
          </a:prstGeom>
        </p:spPr>
        <p:txBody>
          <a:bodyPr vert="horz" lIns="93973" tIns="46986" rIns="93973" bIns="46986" rtlCol="0" anchor="b"/>
          <a:lstStyle>
            <a:lvl1pPr algn="r">
              <a:defRPr sz="1200"/>
            </a:lvl1pPr>
          </a:lstStyle>
          <a:p>
            <a:fld id="{49275276-2ED9-40E6-B293-725F6EDB1085}"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9275276-2ED9-40E6-B293-725F6EDB1085}" type="slidenum">
              <a:rPr lang="es-MX" smtClean="0"/>
              <a:pPr/>
              <a:t>3</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9275276-2ED9-40E6-B293-725F6EDB1085}" type="slidenum">
              <a:rPr lang="es-MX" smtClean="0"/>
              <a:pPr/>
              <a:t>18</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3D952A69-7075-46E8-B00E-BE5852CEDC09}" type="datetimeFigureOut">
              <a:rPr lang="es-MX" smtClean="0"/>
              <a:pPr/>
              <a:t>10/06/2011</a:t>
            </a:fld>
            <a:endParaRPr lang="es-MX"/>
          </a:p>
        </p:txBody>
      </p:sp>
      <p:sp>
        <p:nvSpPr>
          <p:cNvPr id="17" name="16 Marcador de pie de página"/>
          <p:cNvSpPr>
            <a:spLocks noGrp="1"/>
          </p:cNvSpPr>
          <p:nvPr>
            <p:ph type="ftr" sz="quarter" idx="11"/>
          </p:nvPr>
        </p:nvSpPr>
        <p:spPr/>
        <p:txBody>
          <a:bodyPr/>
          <a:lstStyle/>
          <a:p>
            <a:endParaRPr lang="es-MX"/>
          </a:p>
        </p:txBody>
      </p:sp>
      <p:sp>
        <p:nvSpPr>
          <p:cNvPr id="29" name="28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D952A69-7075-46E8-B00E-BE5852CEDC09}" type="datetimeFigureOut">
              <a:rPr lang="es-MX" smtClean="0"/>
              <a:pPr/>
              <a:t>10/06/2011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D952A69-7075-46E8-B00E-BE5852CEDC09}" type="datetimeFigureOut">
              <a:rPr lang="es-MX" smtClean="0"/>
              <a:pPr/>
              <a:t>10/06/2011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D952A69-7075-46E8-B00E-BE5852CEDC09}" type="datetimeFigureOut">
              <a:rPr lang="es-MX" smtClean="0"/>
              <a:pPr/>
              <a:t>10/06/2011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3D952A69-7075-46E8-B00E-BE5852CEDC09}" type="datetimeFigureOut">
              <a:rPr lang="es-MX" smtClean="0"/>
              <a:pPr/>
              <a:t>10/06/2011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a:xfrm>
            <a:off x="7924800" y="6416675"/>
            <a:ext cx="762000" cy="365125"/>
          </a:xfrm>
        </p:spPr>
        <p:txBody>
          <a:bodyPr/>
          <a:lstStyle/>
          <a:p>
            <a:fld id="{226D4C06-BF40-4FD1-AD3A-6C4FABD61E1E}"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3D952A69-7075-46E8-B00E-BE5852CEDC09}" type="datetimeFigureOut">
              <a:rPr lang="es-MX" smtClean="0"/>
              <a:pPr/>
              <a:t>10/06/2011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3D952A69-7075-46E8-B00E-BE5852CEDC09}" type="datetimeFigureOut">
              <a:rPr lang="es-MX" smtClean="0"/>
              <a:pPr/>
              <a:t>10/06/2011</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3D952A69-7075-46E8-B00E-BE5852CEDC09}" type="datetimeFigureOut">
              <a:rPr lang="es-MX" smtClean="0"/>
              <a:pPr/>
              <a:t>10/06/2011</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D952A69-7075-46E8-B00E-BE5852CEDC09}" type="datetimeFigureOut">
              <a:rPr lang="es-MX" smtClean="0"/>
              <a:pPr/>
              <a:t>10/06/2011</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3D952A69-7075-46E8-B00E-BE5852CEDC09}" type="datetimeFigureOut">
              <a:rPr lang="es-MX" smtClean="0"/>
              <a:pPr/>
              <a:t>10/06/2011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3D952A69-7075-46E8-B00E-BE5852CEDC09}" type="datetimeFigureOut">
              <a:rPr lang="es-MX" smtClean="0"/>
              <a:pPr/>
              <a:t>10/06/2011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D952A69-7075-46E8-B00E-BE5852CEDC09}" type="datetimeFigureOut">
              <a:rPr lang="es-MX" smtClean="0"/>
              <a:pPr/>
              <a:t>10/06/2011</a:t>
            </a:fld>
            <a:endParaRPr lang="es-MX"/>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MX"/>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26D4C06-BF40-4FD1-AD3A-6C4FABD61E1E}" type="slidenum">
              <a:rPr lang="es-MX" smtClean="0"/>
              <a:pPr/>
              <a:t>‹Nº›</a:t>
            </a:fld>
            <a:endParaRPr lang="es-MX"/>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692696"/>
            <a:ext cx="7772400" cy="2520280"/>
          </a:xfrm>
        </p:spPr>
        <p:txBody>
          <a:bodyPr>
            <a:noAutofit/>
          </a:bodyPr>
          <a:lstStyle/>
          <a:p>
            <a:r>
              <a:rPr lang="es-MX" sz="4000" dirty="0" smtClean="0"/>
              <a:t>Bloque 1 La biodiversidad resultado de la evolución</a:t>
            </a:r>
            <a:br>
              <a:rPr lang="es-MX" sz="4000" dirty="0" smtClean="0"/>
            </a:br>
            <a:r>
              <a:rPr lang="es-MX" sz="4000" dirty="0" smtClean="0"/>
              <a:t>Lección 1 El valor de la biodiversidad</a:t>
            </a:r>
            <a:endParaRPr lang="es-MX" sz="4000" dirty="0"/>
          </a:p>
        </p:txBody>
      </p:sp>
      <p:sp>
        <p:nvSpPr>
          <p:cNvPr id="3" name="2 Subtítulo"/>
          <p:cNvSpPr>
            <a:spLocks noGrp="1"/>
          </p:cNvSpPr>
          <p:nvPr>
            <p:ph type="subTitle" idx="1"/>
          </p:nvPr>
        </p:nvSpPr>
        <p:spPr>
          <a:xfrm>
            <a:off x="0" y="4857760"/>
            <a:ext cx="6400800" cy="2000240"/>
          </a:xfrm>
        </p:spPr>
        <p:txBody>
          <a:bodyPr>
            <a:normAutofit fontScale="92500" lnSpcReduction="20000"/>
          </a:bodyPr>
          <a:lstStyle/>
          <a:p>
            <a:pPr algn="l"/>
            <a:r>
              <a:rPr lang="es-MX" smtClean="0">
                <a:latin typeface="Arial" pitchFamily="34" charset="0"/>
                <a:cs typeface="Arial" pitchFamily="34" charset="0"/>
              </a:rPr>
              <a:t>           1°A                   Equipo 6</a:t>
            </a:r>
          </a:p>
          <a:p>
            <a:pPr algn="l"/>
            <a:r>
              <a:rPr lang="es-MX" dirty="0" smtClean="0">
                <a:latin typeface="Arial" pitchFamily="34" charset="0"/>
                <a:cs typeface="Arial" pitchFamily="34" charset="0"/>
              </a:rPr>
              <a:t>Noguerón </a:t>
            </a:r>
            <a:r>
              <a:rPr lang="es-MX" dirty="0" smtClean="0">
                <a:latin typeface="Arial" pitchFamily="34" charset="0"/>
                <a:cs typeface="Arial" pitchFamily="34" charset="0"/>
              </a:rPr>
              <a:t>Mendoza José Alberto</a:t>
            </a:r>
          </a:p>
          <a:p>
            <a:pPr algn="l"/>
            <a:r>
              <a:rPr lang="es-MX" dirty="0" smtClean="0">
                <a:latin typeface="Arial" pitchFamily="34" charset="0"/>
                <a:cs typeface="Arial" pitchFamily="34" charset="0"/>
              </a:rPr>
              <a:t>Reyes Lugo Manuel</a:t>
            </a:r>
          </a:p>
          <a:p>
            <a:pPr algn="l"/>
            <a:r>
              <a:rPr lang="es-MX" dirty="0" smtClean="0">
                <a:latin typeface="Arial" pitchFamily="34" charset="0"/>
                <a:cs typeface="Arial" pitchFamily="34" charset="0"/>
              </a:rPr>
              <a:t>Zaragoza Hernández Brenda Guadalupe</a:t>
            </a:r>
          </a:p>
          <a:p>
            <a:pPr algn="l"/>
            <a:r>
              <a:rPr lang="es-MX" dirty="0" smtClean="0">
                <a:latin typeface="Arial" pitchFamily="34" charset="0"/>
                <a:cs typeface="Arial" pitchFamily="34" charset="0"/>
              </a:rPr>
              <a:t> Ruiz Mendoza Evelyn  </a:t>
            </a:r>
            <a:endParaRPr lang="es-MX" dirty="0">
              <a:latin typeface="Arial" pitchFamily="34" charset="0"/>
              <a:cs typeface="Arial" pitchFamily="34" charset="0"/>
            </a:endParaRPr>
          </a:p>
        </p:txBody>
      </p:sp>
    </p:spTree>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Reproducción</a:t>
            </a:r>
            <a:endParaRPr lang="es-MX" dirty="0"/>
          </a:p>
        </p:txBody>
      </p:sp>
      <p:sp>
        <p:nvSpPr>
          <p:cNvPr id="3" name="2 Marcador de contenido"/>
          <p:cNvSpPr>
            <a:spLocks noGrp="1"/>
          </p:cNvSpPr>
          <p:nvPr>
            <p:ph idx="1"/>
          </p:nvPr>
        </p:nvSpPr>
        <p:spPr>
          <a:xfrm>
            <a:off x="467544" y="1600200"/>
            <a:ext cx="8352928" cy="2188840"/>
          </a:xfrm>
        </p:spPr>
        <p:txBody>
          <a:bodyPr>
            <a:normAutofit lnSpcReduction="10000"/>
          </a:bodyPr>
          <a:lstStyle/>
          <a:p>
            <a:r>
              <a:rPr lang="es-MX" dirty="0" smtClean="0"/>
              <a:t>Los seres vivos tienen la capacidad de reproducirse, es decir, dar origen a otros seres semejantes a ellos, lo que permite preservar o incluso aumentar el número de individuos de cada espacie.</a:t>
            </a:r>
          </a:p>
        </p:txBody>
      </p:sp>
      <p:pic>
        <p:nvPicPr>
          <p:cNvPr id="16386" name="Picture 2" descr="http://www.prodiversitas.bioetica.org/images/nota6619.gif"/>
          <p:cNvPicPr>
            <a:picLocks noChangeAspect="1" noChangeArrowheads="1"/>
          </p:cNvPicPr>
          <p:nvPr/>
        </p:nvPicPr>
        <p:blipFill>
          <a:blip r:embed="rId2" cstate="print"/>
          <a:srcRect/>
          <a:stretch>
            <a:fillRect/>
          </a:stretch>
        </p:blipFill>
        <p:spPr bwMode="auto">
          <a:xfrm>
            <a:off x="1979712" y="3717032"/>
            <a:ext cx="4608512" cy="2865397"/>
          </a:xfrm>
          <a:prstGeom prst="rect">
            <a:avLst/>
          </a:prstGeom>
          <a:noFill/>
        </p:spPr>
      </p:pic>
    </p:spTree>
  </p:cSld>
  <p:clrMapOvr>
    <a:masterClrMapping/>
  </p:clrMapOvr>
  <p:transition spd="slow">
    <p:wheel spokes="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¿Por qué México es un país megadiverso?</a:t>
            </a:r>
            <a:endParaRPr lang="es-MX" dirty="0"/>
          </a:p>
        </p:txBody>
      </p:sp>
      <p:sp>
        <p:nvSpPr>
          <p:cNvPr id="3" name="2 Marcador de contenido"/>
          <p:cNvSpPr>
            <a:spLocks noGrp="1"/>
          </p:cNvSpPr>
          <p:nvPr>
            <p:ph idx="1"/>
          </p:nvPr>
        </p:nvSpPr>
        <p:spPr>
          <a:xfrm>
            <a:off x="457200" y="1600200"/>
            <a:ext cx="8363272" cy="1756792"/>
          </a:xfrm>
        </p:spPr>
        <p:txBody>
          <a:bodyPr>
            <a:normAutofit lnSpcReduction="10000"/>
          </a:bodyPr>
          <a:lstStyle/>
          <a:p>
            <a:r>
              <a:rPr lang="es-MX" dirty="0" smtClean="0"/>
              <a:t>Entre el  10% y 12% der las especies animales y vegetales conocidas en el mundo. México es un país megadiverso muchos distintos tipos de ambientes y habitantes.</a:t>
            </a:r>
            <a:endParaRPr lang="es-MX" dirty="0"/>
          </a:p>
        </p:txBody>
      </p:sp>
      <p:pic>
        <p:nvPicPr>
          <p:cNvPr id="36866" name="Picture 2" descr="http://2.bp.blogspot.com/_zpq4XUzOMzQ/Sqxo0RdW3kI/AAAAAAAAAZA/0_t8-y3OapQ/s400/Biodiversidad.jpg"/>
          <p:cNvPicPr>
            <a:picLocks noChangeAspect="1" noChangeArrowheads="1"/>
          </p:cNvPicPr>
          <p:nvPr/>
        </p:nvPicPr>
        <p:blipFill>
          <a:blip r:embed="rId2" cstate="print"/>
          <a:srcRect t="1990" b="4459"/>
          <a:stretch>
            <a:fillRect/>
          </a:stretch>
        </p:blipFill>
        <p:spPr bwMode="auto">
          <a:xfrm>
            <a:off x="1979712" y="3284984"/>
            <a:ext cx="4608512" cy="3384376"/>
          </a:xfrm>
          <a:prstGeom prst="rect">
            <a:avLst/>
          </a:prstGeom>
          <a:noFill/>
        </p:spPr>
      </p:pic>
    </p:spTree>
  </p:cSld>
  <p:clrMapOvr>
    <a:masterClrMapping/>
  </p:clrMapOvr>
  <p:transition spd="slow">
    <p:wheel spokes="2"/>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229600" cy="1143000"/>
          </a:xfrm>
        </p:spPr>
        <p:txBody>
          <a:bodyPr>
            <a:normAutofit fontScale="90000"/>
          </a:bodyPr>
          <a:lstStyle/>
          <a:p>
            <a:r>
              <a:rPr lang="es-MX" sz="3600" dirty="0" smtClean="0">
                <a:effectLst>
                  <a:outerShdw blurRad="38100" dist="38100" dir="2700000" algn="tl">
                    <a:srgbClr val="000000">
                      <a:alpha val="43137"/>
                    </a:srgbClr>
                  </a:outerShdw>
                </a:effectLst>
              </a:rPr>
              <a:t>2°Análisis de la abundancia y distribución de los seres vivos. México como un país megadiverso</a:t>
            </a:r>
            <a:r>
              <a:rPr lang="es-MX" dirty="0" smtClean="0"/>
              <a:t/>
            </a:r>
            <a:br>
              <a:rPr lang="es-MX" dirty="0" smtClean="0"/>
            </a:br>
            <a:endParaRPr lang="es-MX" dirty="0"/>
          </a:p>
        </p:txBody>
      </p:sp>
      <p:sp>
        <p:nvSpPr>
          <p:cNvPr id="3" name="2 Marcador de contenido"/>
          <p:cNvSpPr>
            <a:spLocks noGrp="1"/>
          </p:cNvSpPr>
          <p:nvPr>
            <p:ph idx="1"/>
          </p:nvPr>
        </p:nvSpPr>
        <p:spPr>
          <a:xfrm>
            <a:off x="457200" y="1600200"/>
            <a:ext cx="3682752" cy="4709160"/>
          </a:xfrm>
        </p:spPr>
        <p:txBody>
          <a:bodyPr/>
          <a:lstStyle/>
          <a:p>
            <a:r>
              <a:rPr lang="es-MX" dirty="0" smtClean="0"/>
              <a:t>Cuando se observa la Tierra desde el espacio, se reconoce por se color azul, también se pueden apreciar selvas, bosques, praderas, desiertos.</a:t>
            </a:r>
            <a:endParaRPr lang="es-MX" dirty="0"/>
          </a:p>
        </p:txBody>
      </p:sp>
      <p:pic>
        <p:nvPicPr>
          <p:cNvPr id="37890" name="Picture 2" descr="http://public.bay.livefilestore.com/y1pr1G7J8BEvHFgIKlNTT3FAeBVlPSTQwIUHa5P_d7yvtfLr7WIAHrVijXJvrJ7ea5Lsw8IHlScVMTAmejrJxk2AA/tierra-desde-espacio.jpg?psid=1"/>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3867150" y="1581149"/>
            <a:ext cx="5276850" cy="5276851"/>
          </a:xfrm>
          <a:prstGeom prst="rect">
            <a:avLst/>
          </a:prstGeom>
          <a:noFill/>
        </p:spPr>
      </p:pic>
    </p:spTree>
  </p:cSld>
  <p:clrMapOvr>
    <a:masterClrMapping/>
  </p:clrMapOvr>
  <p:transition spd="slow">
    <p:wheel spokes="3"/>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Especies en peligro de extinción.</a:t>
            </a:r>
            <a:endParaRPr lang="es-MX" dirty="0"/>
          </a:p>
        </p:txBody>
      </p:sp>
      <p:sp>
        <p:nvSpPr>
          <p:cNvPr id="3" name="2 Marcador de contenido"/>
          <p:cNvSpPr>
            <a:spLocks noGrp="1"/>
          </p:cNvSpPr>
          <p:nvPr>
            <p:ph idx="1"/>
          </p:nvPr>
        </p:nvSpPr>
        <p:spPr>
          <a:xfrm>
            <a:off x="467544" y="1340768"/>
            <a:ext cx="8229600" cy="1828800"/>
          </a:xfrm>
        </p:spPr>
        <p:txBody>
          <a:bodyPr/>
          <a:lstStyle/>
          <a:p>
            <a:r>
              <a:rPr lang="es-MX" dirty="0" smtClean="0"/>
              <a:t>Una especie está en peligro de extinción cuando el tamaño de sus poblaciones he disminuido drásticamente poniendo en riesgo su existencia en todos los sitios habitan.</a:t>
            </a:r>
            <a:endParaRPr lang="es-MX" dirty="0"/>
          </a:p>
        </p:txBody>
      </p:sp>
      <p:pic>
        <p:nvPicPr>
          <p:cNvPr id="35842" name="Picture 2" descr="http://1.bp.blogspot.com/-l0gakcMKAMA/TcMGpbA7FOI/AAAAAAAAABc/rS8B3tMZlGY/s1600/Animales_AutoCollage_25_Images_thumb%255B7%255D.jpg"/>
          <p:cNvPicPr>
            <a:picLocks noChangeAspect="1" noChangeArrowheads="1"/>
          </p:cNvPicPr>
          <p:nvPr/>
        </p:nvPicPr>
        <p:blipFill>
          <a:blip r:embed="rId2" cstate="print"/>
          <a:srcRect/>
          <a:stretch>
            <a:fillRect/>
          </a:stretch>
        </p:blipFill>
        <p:spPr bwMode="auto">
          <a:xfrm>
            <a:off x="2123728" y="3212976"/>
            <a:ext cx="4464496" cy="3413130"/>
          </a:xfrm>
          <a:prstGeom prst="rect">
            <a:avLst/>
          </a:prstGeom>
          <a:noFill/>
        </p:spPr>
      </p:pic>
    </p:spTree>
  </p:cSld>
  <p:clrMapOvr>
    <a:masterClrMapping/>
  </p:clrMapOvr>
  <p:transition spd="slow">
    <p:whee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1143000"/>
          </a:xfrm>
        </p:spPr>
        <p:txBody>
          <a:bodyPr>
            <a:normAutofit fontScale="90000"/>
          </a:bodyPr>
          <a:lstStyle/>
          <a:p>
            <a:r>
              <a:rPr lang="es-MX" dirty="0" smtClean="0"/>
              <a:t>¿Cómo participar en la conservación de la </a:t>
            </a:r>
            <a:r>
              <a:rPr lang="es-MX" dirty="0" err="1" smtClean="0"/>
              <a:t>biodivercidad</a:t>
            </a:r>
            <a:endParaRPr lang="es-MX" dirty="0"/>
          </a:p>
        </p:txBody>
      </p:sp>
      <p:sp>
        <p:nvSpPr>
          <p:cNvPr id="3" name="2 Marcador de contenido"/>
          <p:cNvSpPr>
            <a:spLocks noGrp="1"/>
          </p:cNvSpPr>
          <p:nvPr>
            <p:ph idx="1"/>
          </p:nvPr>
        </p:nvSpPr>
        <p:spPr>
          <a:xfrm>
            <a:off x="457200" y="1600200"/>
            <a:ext cx="8229600" cy="1756792"/>
          </a:xfrm>
        </p:spPr>
        <p:txBody>
          <a:bodyPr>
            <a:normAutofit lnSpcReduction="10000"/>
          </a:bodyPr>
          <a:lstStyle/>
          <a:p>
            <a:r>
              <a:rPr lang="es-MX" dirty="0" smtClean="0"/>
              <a:t>Fortalecer la educación ambiental es una buena medida para concientizar a la población de los graves daños que está provocando la contaminación.</a:t>
            </a:r>
            <a:endParaRPr lang="es-MX" dirty="0"/>
          </a:p>
        </p:txBody>
      </p:sp>
      <p:pic>
        <p:nvPicPr>
          <p:cNvPr id="33794" name="Picture 2" descr="http://arbolesygestionambiental.com/images/18.jpg"/>
          <p:cNvPicPr>
            <a:picLocks noChangeAspect="1" noChangeArrowheads="1"/>
          </p:cNvPicPr>
          <p:nvPr/>
        </p:nvPicPr>
        <p:blipFill>
          <a:blip r:embed="rId2" cstate="print"/>
          <a:srcRect t="5812" r="16016" b="16698"/>
          <a:stretch>
            <a:fillRect/>
          </a:stretch>
        </p:blipFill>
        <p:spPr bwMode="auto">
          <a:xfrm>
            <a:off x="2051720" y="3140967"/>
            <a:ext cx="5040560" cy="3476249"/>
          </a:xfrm>
          <a:prstGeom prst="rect">
            <a:avLst/>
          </a:prstGeom>
          <a:noFill/>
        </p:spPr>
      </p:pic>
    </p:spTree>
  </p:cSld>
  <p:clrMapOvr>
    <a:masterClrMapping/>
  </p:clrMapOvr>
  <p:transition spd="slow">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Ecosistemas de México</a:t>
            </a:r>
            <a:endParaRPr lang="es-MX" dirty="0"/>
          </a:p>
        </p:txBody>
      </p:sp>
      <p:sp>
        <p:nvSpPr>
          <p:cNvPr id="3" name="2 Marcador de contenido"/>
          <p:cNvSpPr>
            <a:spLocks noGrp="1"/>
          </p:cNvSpPr>
          <p:nvPr>
            <p:ph idx="1"/>
          </p:nvPr>
        </p:nvSpPr>
        <p:spPr>
          <a:xfrm>
            <a:off x="323528" y="1556792"/>
            <a:ext cx="3744416" cy="4968552"/>
          </a:xfrm>
        </p:spPr>
        <p:txBody>
          <a:bodyPr>
            <a:normAutofit/>
          </a:bodyPr>
          <a:lstStyle/>
          <a:p>
            <a:r>
              <a:rPr lang="es-MX" dirty="0" smtClean="0"/>
              <a:t>Los ecosistemas están constituidos por la biodiversidad de una región, los habitantes vivos se les conoce como (</a:t>
            </a:r>
            <a:r>
              <a:rPr lang="es-MX" b="1" dirty="0" smtClean="0">
                <a:effectLst>
                  <a:outerShdw blurRad="38100" dist="38100" dir="2700000" algn="tl">
                    <a:srgbClr val="000000">
                      <a:alpha val="43137"/>
                    </a:srgbClr>
                  </a:outerShdw>
                </a:effectLst>
              </a:rPr>
              <a:t>Factores bióticos) </a:t>
            </a:r>
            <a:r>
              <a:rPr lang="es-MX" dirty="0" smtClean="0"/>
              <a:t>y los que no tienen vida los </a:t>
            </a:r>
            <a:r>
              <a:rPr lang="es-MX" b="1" dirty="0" smtClean="0">
                <a:effectLst>
                  <a:outerShdw blurRad="38100" dist="38100" dir="2700000" algn="tl">
                    <a:srgbClr val="000000">
                      <a:alpha val="43137"/>
                    </a:srgbClr>
                  </a:outerShdw>
                </a:effectLst>
              </a:rPr>
              <a:t>(factores Abióticos). </a:t>
            </a:r>
            <a:endParaRPr lang="es-MX" b="1" dirty="0">
              <a:effectLst>
                <a:outerShdw blurRad="38100" dist="38100" dir="2700000" algn="tl">
                  <a:srgbClr val="000000">
                    <a:alpha val="43137"/>
                  </a:srgbClr>
                </a:outerShdw>
              </a:effectLst>
            </a:endParaRPr>
          </a:p>
        </p:txBody>
      </p:sp>
      <p:sp>
        <p:nvSpPr>
          <p:cNvPr id="32772" name="AutoShape 4" descr="http://t2.gstatic.com/images?q=tbn:ANd9GcQKX7L6TAyQ6knjory8WObguiE9Y9dFMqNlZuTuYyVWEKG7MpOT&amp;t=1"/>
          <p:cNvSpPr>
            <a:spLocks noChangeAspect="1" noChangeArrowheads="1"/>
          </p:cNvSpPr>
          <p:nvPr/>
        </p:nvSpPr>
        <p:spPr bwMode="auto">
          <a:xfrm>
            <a:off x="155575" y="-876300"/>
            <a:ext cx="2505075" cy="18288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2774" name="AutoShape 6" descr="http://t2.gstatic.com/images?q=tbn:ANd9GcQKX7L6TAyQ6knjory8WObguiE9Y9dFMqNlZuTuYyVWEKG7MpOT&amp;t=1"/>
          <p:cNvSpPr>
            <a:spLocks noChangeAspect="1" noChangeArrowheads="1"/>
          </p:cNvSpPr>
          <p:nvPr/>
        </p:nvSpPr>
        <p:spPr bwMode="auto">
          <a:xfrm>
            <a:off x="155575" y="-876300"/>
            <a:ext cx="2505075" cy="18288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2776" name="AutoShape 8" descr="http://t2.gstatic.com/images?q=tbn:ANd9GcQKX7L6TAyQ6knjory8WObguiE9Y9dFMqNlZuTuYyVWEKG7MpOT&amp;t=1"/>
          <p:cNvSpPr>
            <a:spLocks noChangeAspect="1" noChangeArrowheads="1"/>
          </p:cNvSpPr>
          <p:nvPr/>
        </p:nvSpPr>
        <p:spPr bwMode="auto">
          <a:xfrm>
            <a:off x="155575" y="-876300"/>
            <a:ext cx="2505075" cy="18288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2778" name="AutoShape 10" descr="http://t2.gstatic.com/images?q=tbn:ANd9GcQKX7L6TAyQ6knjory8WObguiE9Y9dFMqNlZuTuYyVWEKG7MpOT&amp;t=1"/>
          <p:cNvSpPr>
            <a:spLocks noChangeAspect="1" noChangeArrowheads="1"/>
          </p:cNvSpPr>
          <p:nvPr/>
        </p:nvSpPr>
        <p:spPr bwMode="auto">
          <a:xfrm>
            <a:off x="155575" y="-876300"/>
            <a:ext cx="2505075" cy="18288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2780" name="AutoShape 12" descr="http://t2.gstatic.com/images?q=tbn:ANd9GcQKX7L6TAyQ6knjory8WObguiE9Y9dFMqNlZuTuYyVWEKG7MpOT&amp;t=1"/>
          <p:cNvSpPr>
            <a:spLocks noChangeAspect="1" noChangeArrowheads="1"/>
          </p:cNvSpPr>
          <p:nvPr/>
        </p:nvSpPr>
        <p:spPr bwMode="auto">
          <a:xfrm>
            <a:off x="155575" y="-876300"/>
            <a:ext cx="2505075" cy="18288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2782" name="Picture 14" descr="http://quintogradomav.files.wordpress.com/2008/09/ecosistema1.jpg"/>
          <p:cNvPicPr>
            <a:picLocks noChangeAspect="1" noChangeArrowheads="1"/>
          </p:cNvPicPr>
          <p:nvPr/>
        </p:nvPicPr>
        <p:blipFill>
          <a:blip r:embed="rId2" cstate="print"/>
          <a:srcRect/>
          <a:stretch>
            <a:fillRect/>
          </a:stretch>
        </p:blipFill>
        <p:spPr bwMode="auto">
          <a:xfrm>
            <a:off x="4211959" y="1556792"/>
            <a:ext cx="4681959" cy="4945732"/>
          </a:xfrm>
          <a:prstGeom prst="rect">
            <a:avLst/>
          </a:prstGeom>
          <a:noFill/>
        </p:spPr>
      </p:pic>
    </p:spTree>
  </p:cSld>
  <p:clrMapOvr>
    <a:masterClrMapping/>
  </p:clrMapOvr>
  <p:transition spd="slow">
    <p:spli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764704"/>
            <a:ext cx="8229600" cy="1143000"/>
          </a:xfrm>
        </p:spPr>
        <p:txBody>
          <a:bodyPr>
            <a:normAutofit fontScale="90000"/>
          </a:bodyPr>
          <a:lstStyle/>
          <a:p>
            <a:r>
              <a:rPr lang="es-MX" sz="4000" dirty="0" smtClean="0"/>
              <a:t>3°Importancia de la conservación de los ecosistemas.</a:t>
            </a:r>
            <a:br>
              <a:rPr lang="es-MX" sz="4000" dirty="0" smtClean="0"/>
            </a:br>
            <a:r>
              <a:rPr lang="es-MX" sz="4000" dirty="0" smtClean="0"/>
              <a:t>Dinámica general de los ecosistemas.</a:t>
            </a:r>
            <a:r>
              <a:rPr lang="es-MX" dirty="0" smtClean="0"/>
              <a:t/>
            </a:r>
            <a:br>
              <a:rPr lang="es-MX" dirty="0" smtClean="0"/>
            </a:br>
            <a:endParaRPr lang="es-MX" dirty="0"/>
          </a:p>
        </p:txBody>
      </p:sp>
      <p:sp>
        <p:nvSpPr>
          <p:cNvPr id="3" name="2 Marcador de contenido"/>
          <p:cNvSpPr>
            <a:spLocks noGrp="1"/>
          </p:cNvSpPr>
          <p:nvPr>
            <p:ph idx="1"/>
          </p:nvPr>
        </p:nvSpPr>
        <p:spPr>
          <a:xfrm>
            <a:off x="251520" y="2148840"/>
            <a:ext cx="8229600" cy="1784216"/>
          </a:xfrm>
        </p:spPr>
        <p:txBody>
          <a:bodyPr>
            <a:normAutofit lnSpcReduction="10000"/>
          </a:bodyPr>
          <a:lstStyle/>
          <a:p>
            <a:r>
              <a:rPr lang="es-MX" dirty="0" smtClean="0"/>
              <a:t>La energía fluye en una sola dirección  las plantas absorben la energía del sol a la planta se la comen animales pequeños y así asta que se repite el proceso.</a:t>
            </a:r>
            <a:endParaRPr lang="es-MX" dirty="0"/>
          </a:p>
        </p:txBody>
      </p:sp>
      <p:pic>
        <p:nvPicPr>
          <p:cNvPr id="8194" name="Picture 2" descr="http://miweblesson.files.wordpress.com/2011/03/cadena_alimenticia21.gif"/>
          <p:cNvPicPr>
            <a:picLocks noChangeAspect="1" noChangeArrowheads="1"/>
          </p:cNvPicPr>
          <p:nvPr/>
        </p:nvPicPr>
        <p:blipFill>
          <a:blip r:embed="rId2" cstate="print"/>
          <a:srcRect/>
          <a:stretch>
            <a:fillRect/>
          </a:stretch>
        </p:blipFill>
        <p:spPr bwMode="auto">
          <a:xfrm>
            <a:off x="1259632" y="3778908"/>
            <a:ext cx="6840760" cy="2962460"/>
          </a:xfrm>
          <a:prstGeom prst="rect">
            <a:avLst/>
          </a:prstGeom>
          <a:noFill/>
        </p:spPr>
      </p:pic>
    </p:spTree>
  </p:cSld>
  <p:clrMapOvr>
    <a:masterClrMapping/>
  </p:clrMapOvr>
  <p:transition spd="slow">
    <p:spli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Cadenas y tramas alimentarias</a:t>
            </a:r>
            <a:endParaRPr lang="es-MX" dirty="0"/>
          </a:p>
        </p:txBody>
      </p:sp>
      <p:sp>
        <p:nvSpPr>
          <p:cNvPr id="3" name="2 Marcador de contenido"/>
          <p:cNvSpPr>
            <a:spLocks noGrp="1"/>
          </p:cNvSpPr>
          <p:nvPr>
            <p:ph idx="1"/>
          </p:nvPr>
        </p:nvSpPr>
        <p:spPr>
          <a:xfrm>
            <a:off x="457200" y="1600200"/>
            <a:ext cx="8229600" cy="1612776"/>
          </a:xfrm>
        </p:spPr>
        <p:txBody>
          <a:bodyPr/>
          <a:lstStyle/>
          <a:p>
            <a:r>
              <a:rPr lang="es-MX" dirty="0" smtClean="0"/>
              <a:t>Una cadena alimentaria es un modelo que los científicos usan para mostrar como fluyen la materia y la energía a través de un ecosistema </a:t>
            </a:r>
            <a:endParaRPr lang="es-MX" dirty="0"/>
          </a:p>
        </p:txBody>
      </p:sp>
      <p:pic>
        <p:nvPicPr>
          <p:cNvPr id="7170" name="Picture 2" descr="http://www.escolar.com/cnat/a7grande.gif"/>
          <p:cNvPicPr>
            <a:picLocks noChangeAspect="1" noChangeArrowheads="1"/>
          </p:cNvPicPr>
          <p:nvPr/>
        </p:nvPicPr>
        <p:blipFill>
          <a:blip r:embed="rId2" cstate="print"/>
          <a:srcRect/>
          <a:stretch>
            <a:fillRect/>
          </a:stretch>
        </p:blipFill>
        <p:spPr bwMode="auto">
          <a:xfrm>
            <a:off x="683568" y="3284984"/>
            <a:ext cx="7678701" cy="2952328"/>
          </a:xfrm>
          <a:prstGeom prst="rect">
            <a:avLst/>
          </a:prstGeom>
          <a:noFill/>
        </p:spPr>
      </p:pic>
    </p:spTree>
  </p:cSld>
  <p:clrMapOvr>
    <a:masterClrMapping/>
  </p:clrMapOvr>
  <p:transition spd="slow">
    <p:split orient="ver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Los ecosistemas y los ciclos del agua y del carbono</a:t>
            </a:r>
            <a:endParaRPr lang="es-MX" dirty="0"/>
          </a:p>
        </p:txBody>
      </p:sp>
      <p:sp>
        <p:nvSpPr>
          <p:cNvPr id="3" name="2 Marcador de contenido"/>
          <p:cNvSpPr>
            <a:spLocks noGrp="1"/>
          </p:cNvSpPr>
          <p:nvPr>
            <p:ph idx="1"/>
          </p:nvPr>
        </p:nvSpPr>
        <p:spPr>
          <a:xfrm>
            <a:off x="457200" y="1600200"/>
            <a:ext cx="8229600" cy="1756792"/>
          </a:xfrm>
        </p:spPr>
        <p:txBody>
          <a:bodyPr>
            <a:normAutofit lnSpcReduction="10000"/>
          </a:bodyPr>
          <a:lstStyle/>
          <a:p>
            <a:r>
              <a:rPr lang="es-MX" dirty="0" smtClean="0"/>
              <a:t>El carbón, el nitrógeno, fosforo y otros elementos químicos que forman parte de los nutrientes, se encuentran regulados por los llamados ciclos bioquímicos. </a:t>
            </a:r>
            <a:endParaRPr lang="es-MX" dirty="0"/>
          </a:p>
        </p:txBody>
      </p:sp>
      <p:pic>
        <p:nvPicPr>
          <p:cNvPr id="6146" name="Picture 2" descr="http://www.windows.ucar.edu/earth/images/watercycle.sp.jpg"/>
          <p:cNvPicPr>
            <a:picLocks noChangeAspect="1" noChangeArrowheads="1"/>
          </p:cNvPicPr>
          <p:nvPr/>
        </p:nvPicPr>
        <p:blipFill>
          <a:blip r:embed="rId3" cstate="print"/>
          <a:srcRect/>
          <a:stretch>
            <a:fillRect/>
          </a:stretch>
        </p:blipFill>
        <p:spPr bwMode="auto">
          <a:xfrm>
            <a:off x="2195736" y="3359778"/>
            <a:ext cx="4392488" cy="3381590"/>
          </a:xfrm>
          <a:prstGeom prst="rect">
            <a:avLst/>
          </a:prstGeom>
          <a:noFill/>
        </p:spPr>
      </p:pic>
    </p:spTree>
  </p:cSld>
  <p:clrMapOvr>
    <a:masterClrMapping/>
  </p:clrMapOvr>
  <p:transition spd="slow">
    <p:split orient="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Ciclo del agua</a:t>
            </a:r>
            <a:endParaRPr lang="es-MX" dirty="0"/>
          </a:p>
        </p:txBody>
      </p:sp>
      <p:sp>
        <p:nvSpPr>
          <p:cNvPr id="3" name="2 Marcador de contenido"/>
          <p:cNvSpPr>
            <a:spLocks noGrp="1"/>
          </p:cNvSpPr>
          <p:nvPr>
            <p:ph idx="1"/>
          </p:nvPr>
        </p:nvSpPr>
        <p:spPr>
          <a:xfrm>
            <a:off x="457200" y="1600200"/>
            <a:ext cx="8229600" cy="1972816"/>
          </a:xfrm>
        </p:spPr>
        <p:txBody>
          <a:bodyPr/>
          <a:lstStyle/>
          <a:p>
            <a:r>
              <a:rPr lang="es-MX" dirty="0" smtClean="0"/>
              <a:t>El ciclo del agua se lleva a cabo sin la participación de los seres vivos. El agua se recicla constantemente debido a los fenómenos naturales ambientales.</a:t>
            </a:r>
            <a:endParaRPr lang="es-MX" dirty="0"/>
          </a:p>
        </p:txBody>
      </p:sp>
      <p:pic>
        <p:nvPicPr>
          <p:cNvPr id="5122" name="Picture 2" descr="http://upload.wikimedia.org/wikipedia/commons/thumb/c/c5/Ciclo-del-agua.jpg/300px-Ciclo-del-agua.jpg"/>
          <p:cNvPicPr>
            <a:picLocks noChangeAspect="1" noChangeArrowheads="1"/>
          </p:cNvPicPr>
          <p:nvPr/>
        </p:nvPicPr>
        <p:blipFill>
          <a:blip r:embed="rId2" cstate="print"/>
          <a:srcRect/>
          <a:stretch>
            <a:fillRect/>
          </a:stretch>
        </p:blipFill>
        <p:spPr bwMode="auto">
          <a:xfrm>
            <a:off x="2195736" y="3356992"/>
            <a:ext cx="4824536" cy="3377177"/>
          </a:xfrm>
          <a:prstGeom prst="rect">
            <a:avLst/>
          </a:prstGeom>
          <a:noFill/>
        </p:spPr>
      </p:pic>
    </p:spTree>
  </p:cSld>
  <p:clrMapOvr>
    <a:masterClrMapping/>
  </p:clrMapOvr>
  <p:transition spd="slow">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valor de la biodiversidad</a:t>
            </a:r>
            <a:endParaRPr lang="es-MX" dirty="0"/>
          </a:p>
        </p:txBody>
      </p:sp>
      <p:sp>
        <p:nvSpPr>
          <p:cNvPr id="3" name="2 Marcador de contenido"/>
          <p:cNvSpPr>
            <a:spLocks noGrp="1"/>
          </p:cNvSpPr>
          <p:nvPr>
            <p:ph idx="1"/>
          </p:nvPr>
        </p:nvSpPr>
        <p:spPr/>
        <p:txBody>
          <a:bodyPr>
            <a:noAutofit/>
          </a:bodyPr>
          <a:lstStyle/>
          <a:p>
            <a:r>
              <a:rPr lang="es-MX" dirty="0" smtClean="0"/>
              <a:t>1°Comparación de las características comunes de los seres vivos</a:t>
            </a:r>
          </a:p>
          <a:p>
            <a:r>
              <a:rPr lang="es-MX" dirty="0" smtClean="0"/>
              <a:t>2°Análisis de la abundancia y distribución de los seres vivos. México como un país megadiverso</a:t>
            </a:r>
          </a:p>
          <a:p>
            <a:r>
              <a:rPr lang="es-MX" dirty="0" smtClean="0"/>
              <a:t>3°Importancia de la conservación de los ecosistemas</a:t>
            </a:r>
          </a:p>
          <a:p>
            <a:r>
              <a:rPr lang="es-MX" dirty="0" smtClean="0"/>
              <a:t>4°Equidad en el aprovechamiento presente y futuro de los recursos: el desarrollo sustentable</a:t>
            </a:r>
            <a:endParaRPr lang="es-MX" dirty="0"/>
          </a:p>
        </p:txBody>
      </p:sp>
    </p:spTree>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Ciclo del carbono</a:t>
            </a:r>
            <a:endParaRPr lang="es-MX" dirty="0"/>
          </a:p>
        </p:txBody>
      </p:sp>
      <p:sp>
        <p:nvSpPr>
          <p:cNvPr id="3" name="2 Marcador de contenido"/>
          <p:cNvSpPr>
            <a:spLocks noGrp="1"/>
          </p:cNvSpPr>
          <p:nvPr>
            <p:ph idx="1"/>
          </p:nvPr>
        </p:nvSpPr>
        <p:spPr>
          <a:xfrm>
            <a:off x="457200" y="1600200"/>
            <a:ext cx="8229600" cy="1900808"/>
          </a:xfrm>
        </p:spPr>
        <p:txBody>
          <a:bodyPr/>
          <a:lstStyle/>
          <a:p>
            <a:r>
              <a:rPr lang="es-MX" dirty="0" smtClean="0"/>
              <a:t>Las plantas verdes capturan el dióxido de carbono de la atmosfera, el cual transforma en sustancias que sirven de alimento a otros organismos.</a:t>
            </a:r>
            <a:endParaRPr lang="es-MX" dirty="0"/>
          </a:p>
        </p:txBody>
      </p:sp>
      <p:pic>
        <p:nvPicPr>
          <p:cNvPr id="4098" name="Picture 2" descr="Ciclo Del Carbono"/>
          <p:cNvPicPr>
            <a:picLocks noChangeAspect="1" noChangeArrowheads="1"/>
          </p:cNvPicPr>
          <p:nvPr/>
        </p:nvPicPr>
        <p:blipFill>
          <a:blip r:embed="rId2" cstate="print"/>
          <a:srcRect/>
          <a:stretch>
            <a:fillRect/>
          </a:stretch>
        </p:blipFill>
        <p:spPr bwMode="auto">
          <a:xfrm>
            <a:off x="1619672" y="3356992"/>
            <a:ext cx="5832648" cy="3358510"/>
          </a:xfrm>
          <a:prstGeom prst="rect">
            <a:avLst/>
          </a:prstGeom>
          <a:noFill/>
        </p:spPr>
      </p:pic>
    </p:spTree>
  </p:cSld>
  <p:clrMapOvr>
    <a:masterClrMapping/>
  </p:clrMapOvr>
  <p:transition spd="slow">
    <p:strip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04664"/>
            <a:ext cx="8229600" cy="1143000"/>
          </a:xfrm>
        </p:spPr>
        <p:txBody>
          <a:bodyPr>
            <a:normAutofit fontScale="90000"/>
          </a:bodyPr>
          <a:lstStyle/>
          <a:p>
            <a:r>
              <a:rPr lang="es-MX" sz="3600" dirty="0" smtClean="0"/>
              <a:t>4°Equidad en el aprovechamiento presente y futuro de los recursos: el desarrollo sustentable</a:t>
            </a:r>
            <a:r>
              <a:rPr lang="es-MX" dirty="0" smtClean="0"/>
              <a:t/>
            </a:r>
            <a:br>
              <a:rPr lang="es-MX" dirty="0" smtClean="0"/>
            </a:br>
            <a:endParaRPr lang="es-MX" dirty="0"/>
          </a:p>
        </p:txBody>
      </p:sp>
      <p:sp>
        <p:nvSpPr>
          <p:cNvPr id="3" name="2 Marcador de contenido"/>
          <p:cNvSpPr>
            <a:spLocks noGrp="1"/>
          </p:cNvSpPr>
          <p:nvPr>
            <p:ph idx="1"/>
          </p:nvPr>
        </p:nvSpPr>
        <p:spPr>
          <a:xfrm>
            <a:off x="457200" y="1600200"/>
            <a:ext cx="4042792" cy="4709160"/>
          </a:xfrm>
        </p:spPr>
        <p:txBody>
          <a:bodyPr/>
          <a:lstStyle/>
          <a:p>
            <a:r>
              <a:rPr lang="es-MX" dirty="0" smtClean="0"/>
              <a:t>Los seres humanos siempre han modificado la naturaleza, pero no de manera significativa mientras la población fue pequeña .</a:t>
            </a:r>
            <a:endParaRPr lang="es-MX" dirty="0"/>
          </a:p>
        </p:txBody>
      </p:sp>
      <p:pic>
        <p:nvPicPr>
          <p:cNvPr id="3074" name="Picture 2" descr="http://www.misterios-nuevaenergia.com/mundo_verde/ecologia.jpg"/>
          <p:cNvPicPr>
            <a:picLocks noChangeAspect="1" noChangeArrowheads="1"/>
          </p:cNvPicPr>
          <p:nvPr/>
        </p:nvPicPr>
        <p:blipFill>
          <a:blip r:embed="rId2" cstate="print"/>
          <a:srcRect/>
          <a:stretch>
            <a:fillRect/>
          </a:stretch>
        </p:blipFill>
        <p:spPr bwMode="auto">
          <a:xfrm>
            <a:off x="4572000" y="1772816"/>
            <a:ext cx="4306806" cy="4536504"/>
          </a:xfrm>
          <a:prstGeom prst="rect">
            <a:avLst/>
          </a:prstGeom>
          <a:noFill/>
        </p:spPr>
      </p:pic>
    </p:spTree>
  </p:cSld>
  <p:clrMapOvr>
    <a:masterClrMapping/>
  </p:clrMapOvr>
  <p:transition spd="slow">
    <p:strips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Conservación de los ecosistemas</a:t>
            </a:r>
            <a:endParaRPr lang="es-MX" dirty="0"/>
          </a:p>
        </p:txBody>
      </p:sp>
      <p:sp>
        <p:nvSpPr>
          <p:cNvPr id="3" name="2 Marcador de contenido"/>
          <p:cNvSpPr>
            <a:spLocks noGrp="1"/>
          </p:cNvSpPr>
          <p:nvPr>
            <p:ph idx="1"/>
          </p:nvPr>
        </p:nvSpPr>
        <p:spPr>
          <a:xfrm>
            <a:off x="457200" y="1600200"/>
            <a:ext cx="4474840" cy="4709160"/>
          </a:xfrm>
        </p:spPr>
        <p:txBody>
          <a:bodyPr>
            <a:normAutofit/>
          </a:bodyPr>
          <a:lstStyle/>
          <a:p>
            <a:r>
              <a:rPr lang="es-MX" dirty="0" smtClean="0"/>
              <a:t>Las áreas protegidas de México buscan preservar diversos ecosistemas, bosques de pinos en el parque Nacional Lagunas de Montebello, Complejo Lagunar Ojo de liebre  en la reserva de la biosfera EL Vizcaíno.</a:t>
            </a:r>
            <a:endParaRPr lang="es-MX" dirty="0"/>
          </a:p>
        </p:txBody>
      </p:sp>
      <p:pic>
        <p:nvPicPr>
          <p:cNvPr id="2050" name="Picture 2" descr="http://www.portaldelmedioambiente.com/wp-content/uploads/2007/09/biodiversity175.gif"/>
          <p:cNvPicPr>
            <a:picLocks noChangeAspect="1" noChangeArrowheads="1"/>
          </p:cNvPicPr>
          <p:nvPr/>
        </p:nvPicPr>
        <p:blipFill>
          <a:blip r:embed="rId2" cstate="print"/>
          <a:srcRect/>
          <a:stretch>
            <a:fillRect/>
          </a:stretch>
        </p:blipFill>
        <p:spPr bwMode="auto">
          <a:xfrm>
            <a:off x="5292079" y="2132856"/>
            <a:ext cx="3430381" cy="3528392"/>
          </a:xfrm>
          <a:prstGeom prst="rect">
            <a:avLst/>
          </a:prstGeom>
          <a:noFill/>
        </p:spPr>
      </p:pic>
    </p:spTree>
  </p:cSld>
  <p:clrMapOvr>
    <a:masterClrMapping/>
  </p:clrMapOvr>
  <p:transition spd="slow">
    <p:strips dir="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Aprovechamiento sustentable del suelo</a:t>
            </a:r>
            <a:endParaRPr lang="es-MX" dirty="0"/>
          </a:p>
        </p:txBody>
      </p:sp>
      <p:sp>
        <p:nvSpPr>
          <p:cNvPr id="3" name="2 Marcador de contenido"/>
          <p:cNvSpPr>
            <a:spLocks noGrp="1"/>
          </p:cNvSpPr>
          <p:nvPr>
            <p:ph idx="1"/>
          </p:nvPr>
        </p:nvSpPr>
        <p:spPr>
          <a:xfrm>
            <a:off x="395536" y="1556792"/>
            <a:ext cx="3682752" cy="4709160"/>
          </a:xfrm>
        </p:spPr>
        <p:txBody>
          <a:bodyPr/>
          <a:lstStyle/>
          <a:p>
            <a:r>
              <a:rPr lang="es-MX" dirty="0" smtClean="0"/>
              <a:t>Cuando se agotan los nutrientes de la tierra la producción agrícola disminuye, cuando se sabe rotar los cultivos las tierras mejoran favorablemente.</a:t>
            </a:r>
            <a:endParaRPr lang="es-MX" dirty="0"/>
          </a:p>
        </p:txBody>
      </p:sp>
      <p:pic>
        <p:nvPicPr>
          <p:cNvPr id="1026" name="Picture 2" descr="http://www.madrimasd.org/blogs/universo/wp-content/blogs.dir/42/files/397/o_lifecycle.JPG"/>
          <p:cNvPicPr>
            <a:picLocks noChangeAspect="1" noChangeArrowheads="1"/>
          </p:cNvPicPr>
          <p:nvPr/>
        </p:nvPicPr>
        <p:blipFill>
          <a:blip r:embed="rId2" cstate="print"/>
          <a:srcRect/>
          <a:stretch>
            <a:fillRect/>
          </a:stretch>
        </p:blipFill>
        <p:spPr bwMode="auto">
          <a:xfrm>
            <a:off x="4572000" y="1844824"/>
            <a:ext cx="4102781" cy="3528392"/>
          </a:xfrm>
          <a:prstGeom prst="rect">
            <a:avLst/>
          </a:prstGeom>
          <a:noFill/>
        </p:spPr>
      </p:pic>
    </p:spTree>
  </p:cSld>
  <p:clrMapOvr>
    <a:masterClrMapping/>
  </p:clrMapOvr>
  <p:transition spd="slow">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760680"/>
          </a:xfrm>
        </p:spPr>
        <p:txBody>
          <a:bodyPr>
            <a:normAutofit/>
          </a:bodyPr>
          <a:lstStyle/>
          <a:p>
            <a:r>
              <a:rPr lang="es-MX" sz="5400" b="1" dirty="0" smtClean="0">
                <a:effectLst>
                  <a:outerShdw blurRad="38100" dist="38100" dir="2700000" algn="tl">
                    <a:srgbClr val="000000">
                      <a:alpha val="43137"/>
                    </a:srgbClr>
                  </a:outerShdw>
                </a:effectLst>
              </a:rPr>
              <a:t>Se les agrádese su atención prestada a nuestro trabajo esperamos le halla gustado.</a:t>
            </a:r>
            <a:endParaRPr lang="es-MX" sz="5400" b="1" dirty="0">
              <a:effectLst>
                <a:outerShdw blurRad="38100" dist="38100" dir="2700000" algn="tl">
                  <a:srgbClr val="000000">
                    <a:alpha val="43137"/>
                  </a:srgbClr>
                </a:outerShdw>
              </a:effectLst>
            </a:endParaRPr>
          </a:p>
        </p:txBody>
      </p:sp>
    </p:spTree>
  </p:cSld>
  <p:clrMapOvr>
    <a:masterClrMapping/>
  </p:clrMapOvr>
  <p:transition spd="slow">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valor de la biodiversidad</a:t>
            </a:r>
            <a:endParaRPr lang="es-MX" dirty="0"/>
          </a:p>
        </p:txBody>
      </p:sp>
      <p:sp>
        <p:nvSpPr>
          <p:cNvPr id="3" name="2 Marcador de contenido"/>
          <p:cNvSpPr>
            <a:spLocks noGrp="1"/>
          </p:cNvSpPr>
          <p:nvPr>
            <p:ph idx="1"/>
          </p:nvPr>
        </p:nvSpPr>
        <p:spPr>
          <a:xfrm>
            <a:off x="467544" y="1556792"/>
            <a:ext cx="3168352" cy="4709160"/>
          </a:xfrm>
        </p:spPr>
        <p:txBody>
          <a:bodyPr/>
          <a:lstStyle/>
          <a:p>
            <a:r>
              <a:rPr lang="es-MX" dirty="0" smtClean="0"/>
              <a:t>La biodiversidad es el resultado de millones de años de evolución. Ya que todos los seres vivos dependemos de todos. </a:t>
            </a:r>
            <a:endParaRPr lang="es-MX" dirty="0"/>
          </a:p>
        </p:txBody>
      </p:sp>
      <p:pic>
        <p:nvPicPr>
          <p:cNvPr id="34820" name="Picture 4" descr="http://ww2.cafedecolombia.com/static/images/collage%20Biodiversidad.jpg"/>
          <p:cNvPicPr>
            <a:picLocks noChangeAspect="1" noChangeArrowheads="1"/>
          </p:cNvPicPr>
          <p:nvPr/>
        </p:nvPicPr>
        <p:blipFill>
          <a:blip r:embed="rId3" cstate="print"/>
          <a:srcRect/>
          <a:stretch>
            <a:fillRect/>
          </a:stretch>
        </p:blipFill>
        <p:spPr bwMode="auto">
          <a:xfrm>
            <a:off x="4427984" y="2060848"/>
            <a:ext cx="4053288" cy="2834854"/>
          </a:xfrm>
          <a:prstGeom prst="rect">
            <a:avLst/>
          </a:prstGeom>
          <a:noFill/>
        </p:spPr>
      </p:pic>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548680"/>
            <a:ext cx="8229600" cy="1143000"/>
          </a:xfrm>
        </p:spPr>
        <p:txBody>
          <a:bodyPr>
            <a:normAutofit fontScale="90000"/>
          </a:bodyPr>
          <a:lstStyle/>
          <a:p>
            <a:r>
              <a:rPr lang="es-MX" dirty="0" smtClean="0"/>
              <a:t>1°Comparación de las características comunes de los seres vivos</a:t>
            </a:r>
            <a:br>
              <a:rPr lang="es-MX" dirty="0" smtClean="0"/>
            </a:br>
            <a:endParaRPr lang="es-MX" dirty="0"/>
          </a:p>
        </p:txBody>
      </p:sp>
      <p:sp>
        <p:nvSpPr>
          <p:cNvPr id="3" name="2 Marcador de contenido"/>
          <p:cNvSpPr>
            <a:spLocks noGrp="1"/>
          </p:cNvSpPr>
          <p:nvPr>
            <p:ph idx="1"/>
          </p:nvPr>
        </p:nvSpPr>
        <p:spPr>
          <a:xfrm>
            <a:off x="457200" y="1600200"/>
            <a:ext cx="3250704" cy="4709160"/>
          </a:xfrm>
        </p:spPr>
        <p:txBody>
          <a:bodyPr>
            <a:normAutofit/>
          </a:bodyPr>
          <a:lstStyle/>
          <a:p>
            <a:r>
              <a:rPr lang="es-MX" dirty="0" smtClean="0"/>
              <a:t>Una forma en que los científicos estudian a los seres vivos es comparando las características que comparten y las que los diferencian.</a:t>
            </a:r>
            <a:endParaRPr lang="es-MX" dirty="0"/>
          </a:p>
        </p:txBody>
      </p:sp>
      <p:pic>
        <p:nvPicPr>
          <p:cNvPr id="30722" name="Picture 2" descr="http://1.bp.blogspot.com/_FFEfqlSVyNk/TQ-g5v-ld8I/AAAAAAAAAok/Ya9OpF0dcic/s1600/BIODIV1.jpg"/>
          <p:cNvPicPr>
            <a:picLocks noChangeAspect="1" noChangeArrowheads="1"/>
          </p:cNvPicPr>
          <p:nvPr/>
        </p:nvPicPr>
        <p:blipFill>
          <a:blip r:embed="rId2" cstate="print"/>
          <a:srcRect/>
          <a:stretch>
            <a:fillRect/>
          </a:stretch>
        </p:blipFill>
        <p:spPr bwMode="auto">
          <a:xfrm>
            <a:off x="3995936" y="1988840"/>
            <a:ext cx="4680071" cy="3528392"/>
          </a:xfrm>
          <a:prstGeom prst="rect">
            <a:avLst/>
          </a:prstGeom>
          <a:noFill/>
        </p:spPr>
      </p:pic>
    </p:spTree>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Organización Celular</a:t>
            </a:r>
            <a:endParaRPr lang="es-MX" dirty="0"/>
          </a:p>
        </p:txBody>
      </p:sp>
      <p:sp>
        <p:nvSpPr>
          <p:cNvPr id="3" name="2 Marcador de contenido"/>
          <p:cNvSpPr>
            <a:spLocks noGrp="1"/>
          </p:cNvSpPr>
          <p:nvPr>
            <p:ph idx="1"/>
          </p:nvPr>
        </p:nvSpPr>
        <p:spPr>
          <a:xfrm>
            <a:off x="457200" y="1600200"/>
            <a:ext cx="4042792" cy="4925144"/>
          </a:xfrm>
        </p:spPr>
        <p:txBody>
          <a:bodyPr>
            <a:normAutofit fontScale="92500" lnSpcReduction="10000"/>
          </a:bodyPr>
          <a:lstStyle/>
          <a:p>
            <a:r>
              <a:rPr lang="es-MX" dirty="0" smtClean="0"/>
              <a:t>Una característica que tienen en común todos los seres vivos es que están compuestos por células. a una célula que puede vivir por si misma se les llama seres </a:t>
            </a:r>
            <a:r>
              <a:rPr lang="es-MX" b="1" u="sng" dirty="0" smtClean="0"/>
              <a:t>unicelulares</a:t>
            </a:r>
            <a:r>
              <a:rPr lang="es-MX" dirty="0" smtClean="0"/>
              <a:t> y los otros son seres </a:t>
            </a:r>
            <a:r>
              <a:rPr lang="es-MX" b="1" u="sng" dirty="0" smtClean="0"/>
              <a:t>pluricelulares</a:t>
            </a:r>
            <a:r>
              <a:rPr lang="es-MX" dirty="0" smtClean="0"/>
              <a:t> que están compuestos por mas de dos células. </a:t>
            </a:r>
            <a:endParaRPr lang="es-MX" dirty="0"/>
          </a:p>
        </p:txBody>
      </p:sp>
      <p:pic>
        <p:nvPicPr>
          <p:cNvPr id="32770" name="Picture 2" descr="http://deconceptos.com/wp-content/uploads/2008/09/concepto-de-animales.jpg"/>
          <p:cNvPicPr>
            <a:picLocks noChangeAspect="1" noChangeArrowheads="1"/>
          </p:cNvPicPr>
          <p:nvPr/>
        </p:nvPicPr>
        <p:blipFill>
          <a:blip r:embed="rId2" cstate="print"/>
          <a:srcRect/>
          <a:stretch>
            <a:fillRect/>
          </a:stretch>
        </p:blipFill>
        <p:spPr bwMode="auto">
          <a:xfrm>
            <a:off x="5580112" y="4005064"/>
            <a:ext cx="2771800" cy="2509115"/>
          </a:xfrm>
          <a:prstGeom prst="rect">
            <a:avLst/>
          </a:prstGeom>
          <a:noFill/>
        </p:spPr>
      </p:pic>
      <p:pic>
        <p:nvPicPr>
          <p:cNvPr id="32772" name="Picture 4" descr="http://2.bp.blogspot.com/_OXc6U1jHJsg/TS7hbi6uYuI/AAAAAAAAHzI/yqvnXzQpzBI/s1600/C%25C3%25A1ncer.+De+qu%25C3%25A9+se+alimentan+las+C%25C3%25A9lulas+Cancer%25C3%25ADgenas.jpg"/>
          <p:cNvPicPr>
            <a:picLocks noChangeAspect="1" noChangeArrowheads="1"/>
          </p:cNvPicPr>
          <p:nvPr/>
        </p:nvPicPr>
        <p:blipFill>
          <a:blip r:embed="rId3" cstate="print"/>
          <a:srcRect l="30240" t="23625" r="24401" b="24401"/>
          <a:stretch>
            <a:fillRect/>
          </a:stretch>
        </p:blipFill>
        <p:spPr bwMode="auto">
          <a:xfrm>
            <a:off x="5724128" y="1412776"/>
            <a:ext cx="2592288" cy="2376264"/>
          </a:xfrm>
          <a:prstGeom prst="rect">
            <a:avLst/>
          </a:prstGeom>
          <a:noFill/>
        </p:spPr>
      </p:pic>
    </p:spTree>
  </p:cSld>
  <p:clrMapOvr>
    <a:masterClrMapping/>
  </p:clrMapOvr>
  <p:transition spd="slow">
    <p:pull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Capacidad de respuesta al ambiente</a:t>
            </a:r>
            <a:endParaRPr lang="es-MX" dirty="0"/>
          </a:p>
        </p:txBody>
      </p:sp>
      <p:sp>
        <p:nvSpPr>
          <p:cNvPr id="3" name="2 Marcador de contenido"/>
          <p:cNvSpPr>
            <a:spLocks noGrp="1"/>
          </p:cNvSpPr>
          <p:nvPr>
            <p:ph idx="1"/>
          </p:nvPr>
        </p:nvSpPr>
        <p:spPr>
          <a:xfrm>
            <a:off x="467544" y="1628800"/>
            <a:ext cx="4330824" cy="4709160"/>
          </a:xfrm>
        </p:spPr>
        <p:txBody>
          <a:bodyPr>
            <a:normAutofit lnSpcReduction="10000"/>
          </a:bodyPr>
          <a:lstStyle/>
          <a:p>
            <a:r>
              <a:rPr lang="es-MX" dirty="0" smtClean="0"/>
              <a:t>Todos los seres vivos responden a los deferentes estímulos del ambiente; por ejemplo , los protozoarios responden a la luz brillante alejándose y los seres humanos  tienen células que racionan a los estímulos.</a:t>
            </a:r>
            <a:endParaRPr lang="es-MX" dirty="0"/>
          </a:p>
        </p:txBody>
      </p:sp>
      <p:pic>
        <p:nvPicPr>
          <p:cNvPr id="29698" name="Picture 2" descr="http://html.rincondelvago.com/000426250.png"/>
          <p:cNvPicPr>
            <a:picLocks noChangeAspect="1" noChangeArrowheads="1"/>
          </p:cNvPicPr>
          <p:nvPr/>
        </p:nvPicPr>
        <p:blipFill>
          <a:blip r:embed="rId2" cstate="print"/>
          <a:srcRect/>
          <a:stretch>
            <a:fillRect/>
          </a:stretch>
        </p:blipFill>
        <p:spPr bwMode="auto">
          <a:xfrm>
            <a:off x="5885088" y="1700809"/>
            <a:ext cx="2287312" cy="1728192"/>
          </a:xfrm>
          <a:prstGeom prst="rect">
            <a:avLst/>
          </a:prstGeom>
          <a:noFill/>
        </p:spPr>
      </p:pic>
      <p:pic>
        <p:nvPicPr>
          <p:cNvPr id="29700" name="Picture 4" descr="http://1.bp.blogspot.com/_fHqsn1NsGjE/S8gQOcFhLHI/AAAAAAAAAEU/BMr4ZLLo0I8/s1600/cuerpo_humano.jpg"/>
          <p:cNvPicPr>
            <a:picLocks noChangeAspect="1" noChangeArrowheads="1"/>
          </p:cNvPicPr>
          <p:nvPr/>
        </p:nvPicPr>
        <p:blipFill>
          <a:blip r:embed="rId3" cstate="print">
            <a:clrChange>
              <a:clrFrom>
                <a:srgbClr val="D0C3DF"/>
              </a:clrFrom>
              <a:clrTo>
                <a:srgbClr val="D0C3DF">
                  <a:alpha val="0"/>
                </a:srgbClr>
              </a:clrTo>
            </a:clrChange>
          </a:blip>
          <a:srcRect/>
          <a:stretch>
            <a:fillRect/>
          </a:stretch>
        </p:blipFill>
        <p:spPr bwMode="auto">
          <a:xfrm>
            <a:off x="5940152" y="3645024"/>
            <a:ext cx="2268251" cy="3024335"/>
          </a:xfrm>
          <a:prstGeom prst="rect">
            <a:avLst/>
          </a:prstGeom>
          <a:noFill/>
        </p:spPr>
      </p:pic>
    </p:spTree>
  </p:cSld>
  <p:clrMapOvr>
    <a:masterClrMapping/>
  </p:clrMapOvr>
  <p:transition spd="slow">
    <p:pull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Adaptación</a:t>
            </a:r>
            <a:endParaRPr lang="es-MX" dirty="0"/>
          </a:p>
        </p:txBody>
      </p:sp>
      <p:sp>
        <p:nvSpPr>
          <p:cNvPr id="3" name="2 Marcador de contenido"/>
          <p:cNvSpPr>
            <a:spLocks noGrp="1"/>
          </p:cNvSpPr>
          <p:nvPr>
            <p:ph idx="1"/>
          </p:nvPr>
        </p:nvSpPr>
        <p:spPr>
          <a:xfrm>
            <a:off x="457200" y="1600200"/>
            <a:ext cx="8075240" cy="2044824"/>
          </a:xfrm>
        </p:spPr>
        <p:txBody>
          <a:bodyPr/>
          <a:lstStyle/>
          <a:p>
            <a:r>
              <a:rPr lang="es-MX" dirty="0" smtClean="0"/>
              <a:t>Las distintas especies están adaptadas a las condiciones del ambiente debido a cambios evolutivos que al paso del tiempo han sido heredados de generación en generación.</a:t>
            </a:r>
            <a:endParaRPr lang="es-MX" dirty="0"/>
          </a:p>
        </p:txBody>
      </p:sp>
      <p:pic>
        <p:nvPicPr>
          <p:cNvPr id="28674" name="Picture 2" descr="http://elkortxo.es/blog/wp-content/uploads/2008/07/evolucion.jpg"/>
          <p:cNvPicPr>
            <a:picLocks noChangeAspect="1" noChangeArrowheads="1"/>
          </p:cNvPicPr>
          <p:nvPr/>
        </p:nvPicPr>
        <p:blipFill>
          <a:blip r:embed="rId2" cstate="print"/>
          <a:srcRect/>
          <a:stretch>
            <a:fillRect/>
          </a:stretch>
        </p:blipFill>
        <p:spPr bwMode="auto">
          <a:xfrm>
            <a:off x="683568" y="3501008"/>
            <a:ext cx="7620000" cy="2562226"/>
          </a:xfrm>
          <a:prstGeom prst="rect">
            <a:avLst/>
          </a:prstGeom>
          <a:noFill/>
        </p:spPr>
      </p:pic>
    </p:spTree>
  </p:cSld>
  <p:clrMapOvr>
    <a:masterClrMapping/>
  </p:clrMapOvr>
  <p:transition spd="slow">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Nutrición </a:t>
            </a:r>
            <a:endParaRPr lang="es-MX" dirty="0"/>
          </a:p>
        </p:txBody>
      </p:sp>
      <p:sp>
        <p:nvSpPr>
          <p:cNvPr id="3" name="2 Marcador de contenido"/>
          <p:cNvSpPr>
            <a:spLocks noGrp="1"/>
          </p:cNvSpPr>
          <p:nvPr>
            <p:ph idx="1"/>
          </p:nvPr>
        </p:nvSpPr>
        <p:spPr>
          <a:xfrm>
            <a:off x="457200" y="1600200"/>
            <a:ext cx="8291264" cy="1828800"/>
          </a:xfrm>
        </p:spPr>
        <p:txBody>
          <a:bodyPr/>
          <a:lstStyle/>
          <a:p>
            <a:r>
              <a:rPr lang="es-MX" dirty="0" smtClean="0"/>
              <a:t>La nutrición es el proceso por el cual los seres vivos obtienen, digieren y asimilan los nutrimentos con el fin de obtener la energía y las sustancias necesarias para su desarrollo.</a:t>
            </a:r>
            <a:endParaRPr lang="es-MX" dirty="0"/>
          </a:p>
        </p:txBody>
      </p:sp>
      <p:pic>
        <p:nvPicPr>
          <p:cNvPr id="3074" name="Picture 2" descr="http://www.ieslosremedios.org/~pablo/webpablo/web3eso/4nutricion/resumennutricion.gif"/>
          <p:cNvPicPr>
            <a:picLocks noChangeAspect="1" noChangeArrowheads="1" noCrop="1"/>
          </p:cNvPicPr>
          <p:nvPr/>
        </p:nvPicPr>
        <p:blipFill>
          <a:blip r:embed="rId2" cstate="print"/>
          <a:srcRect/>
          <a:stretch>
            <a:fillRect/>
          </a:stretch>
        </p:blipFill>
        <p:spPr bwMode="auto">
          <a:xfrm>
            <a:off x="1115616" y="3470146"/>
            <a:ext cx="6840760" cy="3127206"/>
          </a:xfrm>
          <a:prstGeom prst="rect">
            <a:avLst/>
          </a:prstGeom>
          <a:noFill/>
        </p:spPr>
      </p:pic>
    </p:spTree>
  </p:cSld>
  <p:clrMapOvr>
    <a:masterClrMapping/>
  </p:clrMapOvr>
  <p:transition spd="slow">
    <p:zoom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Respiración</a:t>
            </a:r>
            <a:endParaRPr lang="es-MX" dirty="0"/>
          </a:p>
        </p:txBody>
      </p:sp>
      <p:sp>
        <p:nvSpPr>
          <p:cNvPr id="3" name="2 Marcador de contenido"/>
          <p:cNvSpPr>
            <a:spLocks noGrp="1"/>
          </p:cNvSpPr>
          <p:nvPr>
            <p:ph idx="1"/>
          </p:nvPr>
        </p:nvSpPr>
        <p:spPr>
          <a:xfrm>
            <a:off x="539552" y="1556792"/>
            <a:ext cx="4104456" cy="4709160"/>
          </a:xfrm>
        </p:spPr>
        <p:txBody>
          <a:bodyPr>
            <a:normAutofit lnSpcReduction="10000"/>
          </a:bodyPr>
          <a:lstStyle/>
          <a:p>
            <a:r>
              <a:rPr lang="es-MX" dirty="0" smtClean="0"/>
              <a:t>Existen dos procesos de la respiración : el primero consiste con en el intercambio de gases en el que, en los organismos aerobios, entra oxigeno y sale CO</a:t>
            </a:r>
            <a:r>
              <a:rPr lang="es-MX" sz="1000" dirty="0" smtClean="0"/>
              <a:t>2</a:t>
            </a:r>
            <a:r>
              <a:rPr lang="es-MX" dirty="0" smtClean="0"/>
              <a:t>;los anaerobios no utilizan el oxigeno sino el CO</a:t>
            </a:r>
            <a:r>
              <a:rPr lang="es-MX" sz="1000" dirty="0" smtClean="0"/>
              <a:t>2.</a:t>
            </a:r>
            <a:endParaRPr lang="es-MX" sz="1000" dirty="0"/>
          </a:p>
        </p:txBody>
      </p:sp>
      <p:pic>
        <p:nvPicPr>
          <p:cNvPr id="50178" name="Picture 2" descr="http://www.alergiainfantillafe.org/images/pulmones_1.2.jpg"/>
          <p:cNvPicPr>
            <a:picLocks noChangeAspect="1" noChangeArrowheads="1"/>
          </p:cNvPicPr>
          <p:nvPr/>
        </p:nvPicPr>
        <p:blipFill>
          <a:blip r:embed="rId2" cstate="print"/>
          <a:srcRect/>
          <a:stretch>
            <a:fillRect/>
          </a:stretch>
        </p:blipFill>
        <p:spPr bwMode="auto">
          <a:xfrm>
            <a:off x="5436096" y="1916832"/>
            <a:ext cx="2908860" cy="3816424"/>
          </a:xfrm>
          <a:prstGeom prst="rect">
            <a:avLst/>
          </a:prstGeom>
          <a:noFill/>
        </p:spPr>
      </p:pic>
    </p:spTree>
  </p:cSld>
  <p:clrMapOvr>
    <a:masterClrMapping/>
  </p:clrMapOvr>
  <p:transition spd="slow">
    <p:zo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537</TotalTime>
  <Words>829</Words>
  <Application>Microsoft Office PowerPoint</Application>
  <PresentationFormat>Presentación en pantalla (4:3)</PresentationFormat>
  <Paragraphs>56</Paragraphs>
  <Slides>24</Slides>
  <Notes>2</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Vértice</vt:lpstr>
      <vt:lpstr>Bloque 1 La biodiversidad resultado de la evolución Lección 1 El valor de la biodiversidad</vt:lpstr>
      <vt:lpstr>El valor de la biodiversidad</vt:lpstr>
      <vt:lpstr>El valor de la biodiversidad</vt:lpstr>
      <vt:lpstr>1°Comparación de las características comunes de los seres vivos </vt:lpstr>
      <vt:lpstr>Organización Celular</vt:lpstr>
      <vt:lpstr>Capacidad de respuesta al ambiente</vt:lpstr>
      <vt:lpstr>Adaptación</vt:lpstr>
      <vt:lpstr>Nutrición </vt:lpstr>
      <vt:lpstr>Respiración</vt:lpstr>
      <vt:lpstr>Reproducción</vt:lpstr>
      <vt:lpstr>¿Por qué México es un país megadiverso?</vt:lpstr>
      <vt:lpstr>2°Análisis de la abundancia y distribución de los seres vivos. México como un país megadiverso </vt:lpstr>
      <vt:lpstr>Especies en peligro de extinción.</vt:lpstr>
      <vt:lpstr>¿Cómo participar en la conservación de la biodivercidad</vt:lpstr>
      <vt:lpstr>Ecosistemas de México</vt:lpstr>
      <vt:lpstr>3°Importancia de la conservación de los ecosistemas. Dinámica general de los ecosistemas. </vt:lpstr>
      <vt:lpstr>Cadenas y tramas alimentarias</vt:lpstr>
      <vt:lpstr>Los ecosistemas y los ciclos del agua y del carbono</vt:lpstr>
      <vt:lpstr>Ciclo del agua</vt:lpstr>
      <vt:lpstr>Ciclo del carbono</vt:lpstr>
      <vt:lpstr>4°Equidad en el aprovechamiento presente y futuro de los recursos: el desarrollo sustentable </vt:lpstr>
      <vt:lpstr>Conservación de los ecosistemas</vt:lpstr>
      <vt:lpstr>Aprovechamiento sustentable del suelo</vt:lpstr>
      <vt:lpstr>Diapositiva 24</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Bloque 1 Lección 1 El valor de la biodiversidad</dc:title>
  <dc:creator>NOGUERÓN MENDOZA</dc:creator>
  <cp:lastModifiedBy>usuario</cp:lastModifiedBy>
  <cp:revision>53</cp:revision>
  <dcterms:created xsi:type="dcterms:W3CDTF">2011-06-06T20:32:11Z</dcterms:created>
  <dcterms:modified xsi:type="dcterms:W3CDTF">2011-06-10T12:19:30Z</dcterms:modified>
</cp:coreProperties>
</file>